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rue Typewriter" charset="1" panose="02060704040205020404"/>
      <p:regular r:id="rId16"/>
    </p:embeddedFont>
    <p:embeddedFont>
      <p:font typeface="JetBrains Mono Medium" charset="1" panose="02010609020102050004"/>
      <p:regular r:id="rId17"/>
    </p:embeddedFont>
    <p:embeddedFont>
      <p:font typeface="Telegraf Medium" charset="1" panose="00000600000000000000"/>
      <p:regular r:id="rId18"/>
    </p:embeddedFont>
    <p:embeddedFont>
      <p:font typeface="JetBrains Mono Ultra-Bold" charset="1" panose="0201090903010205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0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1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918652" y="1664919"/>
            <a:ext cx="20125305" cy="6957162"/>
            <a:chOff x="0" y="0"/>
            <a:chExt cx="5300492" cy="18323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00492" cy="1832339"/>
            </a:xfrm>
            <a:custGeom>
              <a:avLst/>
              <a:gdLst/>
              <a:ahLst/>
              <a:cxnLst/>
              <a:rect r="r" b="b" t="t" l="l"/>
              <a:pathLst>
                <a:path h="1832339" w="5300492">
                  <a:moveTo>
                    <a:pt x="0" y="0"/>
                  </a:moveTo>
                  <a:lnTo>
                    <a:pt x="5300492" y="0"/>
                  </a:lnTo>
                  <a:lnTo>
                    <a:pt x="5300492" y="1832339"/>
                  </a:lnTo>
                  <a:lnTo>
                    <a:pt x="0" y="1832339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300492" cy="1879964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true" rot="-10695797">
            <a:off x="34091" y="4529599"/>
            <a:ext cx="12122475" cy="2433498"/>
          </a:xfrm>
          <a:custGeom>
            <a:avLst/>
            <a:gdLst/>
            <a:ahLst/>
            <a:cxnLst/>
            <a:rect r="r" b="b" t="t" l="l"/>
            <a:pathLst>
              <a:path h="2433498" w="12122475">
                <a:moveTo>
                  <a:pt x="0" y="2433498"/>
                </a:moveTo>
                <a:lnTo>
                  <a:pt x="12122475" y="2433498"/>
                </a:lnTo>
                <a:lnTo>
                  <a:pt x="12122475" y="0"/>
                </a:lnTo>
                <a:lnTo>
                  <a:pt x="0" y="0"/>
                </a:lnTo>
                <a:lnTo>
                  <a:pt x="0" y="2433498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-27646" r="0" b="-4736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33089">
            <a:off x="24965" y="3119945"/>
            <a:ext cx="10672800" cy="1496666"/>
          </a:xfrm>
          <a:custGeom>
            <a:avLst/>
            <a:gdLst/>
            <a:ahLst/>
            <a:cxnLst/>
            <a:rect r="r" b="b" t="t" l="l"/>
            <a:pathLst>
              <a:path h="1496666" w="10672800">
                <a:moveTo>
                  <a:pt x="0" y="0"/>
                </a:moveTo>
                <a:lnTo>
                  <a:pt x="10672801" y="0"/>
                </a:lnTo>
                <a:lnTo>
                  <a:pt x="10672801" y="1496666"/>
                </a:lnTo>
                <a:lnTo>
                  <a:pt x="0" y="1496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7424" r="0" b="-9564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133089">
            <a:off x="462939" y="3089102"/>
            <a:ext cx="9573400" cy="162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87"/>
              </a:lnSpc>
            </a:pPr>
            <a:r>
              <a:rPr lang="en-US" sz="10636" spc="-436">
                <a:solidFill>
                  <a:srgbClr val="302C2C"/>
                </a:solidFill>
                <a:latin typeface="True Typewriter"/>
              </a:rPr>
              <a:t>Métodos Numéricos</a:t>
            </a:r>
          </a:p>
        </p:txBody>
      </p:sp>
      <p:sp>
        <p:nvSpPr>
          <p:cNvPr name="TextBox 20" id="20"/>
          <p:cNvSpPr txBox="true"/>
          <p:nvPr/>
        </p:nvSpPr>
        <p:spPr>
          <a:xfrm rot="104202">
            <a:off x="255374" y="4555633"/>
            <a:ext cx="11710000" cy="267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25"/>
              </a:lnSpc>
            </a:pPr>
            <a:r>
              <a:rPr lang="en-US" sz="17430" spc="1429">
                <a:solidFill>
                  <a:srgbClr val="F6F4F1"/>
                </a:solidFill>
                <a:latin typeface="True Typewriter"/>
              </a:rPr>
              <a:t>SOBREVUELO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6431650">
            <a:off x="15754246" y="5756211"/>
            <a:ext cx="2473246" cy="2600340"/>
          </a:xfrm>
          <a:custGeom>
            <a:avLst/>
            <a:gdLst/>
            <a:ahLst/>
            <a:cxnLst/>
            <a:rect r="r" b="b" t="t" l="l"/>
            <a:pathLst>
              <a:path h="2600340" w="2473246">
                <a:moveTo>
                  <a:pt x="0" y="0"/>
                </a:moveTo>
                <a:lnTo>
                  <a:pt x="2473245" y="0"/>
                </a:lnTo>
                <a:lnTo>
                  <a:pt x="2473245" y="2600340"/>
                </a:lnTo>
                <a:lnTo>
                  <a:pt x="0" y="2600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096" r="-1405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168275">
            <a:off x="10816926" y="2200075"/>
            <a:ext cx="5608192" cy="5220607"/>
          </a:xfrm>
          <a:custGeom>
            <a:avLst/>
            <a:gdLst/>
            <a:ahLst/>
            <a:cxnLst/>
            <a:rect r="r" b="b" t="t" l="l"/>
            <a:pathLst>
              <a:path h="5220607" w="5608192">
                <a:moveTo>
                  <a:pt x="0" y="0"/>
                </a:moveTo>
                <a:lnTo>
                  <a:pt x="5608192" y="0"/>
                </a:lnTo>
                <a:lnTo>
                  <a:pt x="5608192" y="5220607"/>
                </a:lnTo>
                <a:lnTo>
                  <a:pt x="0" y="5220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819639" y="1028700"/>
            <a:ext cx="20125305" cy="8229600"/>
            <a:chOff x="0" y="0"/>
            <a:chExt cx="5300492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004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5300492">
                  <a:moveTo>
                    <a:pt x="0" y="0"/>
                  </a:moveTo>
                  <a:lnTo>
                    <a:pt x="5300492" y="0"/>
                  </a:lnTo>
                  <a:lnTo>
                    <a:pt x="53004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300492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198811" y="4036944"/>
            <a:ext cx="8489522" cy="2213113"/>
          </a:xfrm>
          <a:custGeom>
            <a:avLst/>
            <a:gdLst/>
            <a:ahLst/>
            <a:cxnLst/>
            <a:rect r="r" b="b" t="t" l="l"/>
            <a:pathLst>
              <a:path h="2213113" w="8489522">
                <a:moveTo>
                  <a:pt x="0" y="0"/>
                </a:moveTo>
                <a:lnTo>
                  <a:pt x="8489522" y="0"/>
                </a:lnTo>
                <a:lnTo>
                  <a:pt x="8489522" y="2213112"/>
                </a:lnTo>
                <a:lnTo>
                  <a:pt x="0" y="2213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</a:blip>
            <a:stretch>
              <a:fillRect l="-16745" t="-5139" r="0" b="-513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589491" y="4398778"/>
            <a:ext cx="7708162" cy="185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67"/>
              </a:lnSpc>
            </a:pPr>
            <a:r>
              <a:rPr lang="en-US" sz="12099" spc="592">
                <a:solidFill>
                  <a:srgbClr val="F6F4F1"/>
                </a:solidFill>
                <a:latin typeface="True Typewriter"/>
              </a:rPr>
              <a:t>GRACIAS!!!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2538470">
            <a:off x="2070716" y="2327963"/>
            <a:ext cx="5514277" cy="5133183"/>
          </a:xfrm>
          <a:custGeom>
            <a:avLst/>
            <a:gdLst/>
            <a:ahLst/>
            <a:cxnLst/>
            <a:rect r="r" b="b" t="t" l="l"/>
            <a:pathLst>
              <a:path h="5133183" w="5514277">
                <a:moveTo>
                  <a:pt x="0" y="0"/>
                </a:moveTo>
                <a:lnTo>
                  <a:pt x="5514277" y="0"/>
                </a:lnTo>
                <a:lnTo>
                  <a:pt x="5514277" y="5133183"/>
                </a:lnTo>
                <a:lnTo>
                  <a:pt x="0" y="5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841548">
            <a:off x="388238" y="7033430"/>
            <a:ext cx="3034141" cy="711644"/>
          </a:xfrm>
          <a:custGeom>
            <a:avLst/>
            <a:gdLst/>
            <a:ahLst/>
            <a:cxnLst/>
            <a:rect r="r" b="b" t="t" l="l"/>
            <a:pathLst>
              <a:path h="711644" w="3034141">
                <a:moveTo>
                  <a:pt x="0" y="0"/>
                </a:moveTo>
                <a:lnTo>
                  <a:pt x="3034141" y="0"/>
                </a:lnTo>
                <a:lnTo>
                  <a:pt x="3034141" y="711644"/>
                </a:lnTo>
                <a:lnTo>
                  <a:pt x="0" y="711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887876">
            <a:off x="-8435657" y="-4625990"/>
            <a:ext cx="23359434" cy="17269625"/>
            <a:chOff x="0" y="0"/>
            <a:chExt cx="31145912" cy="23026167"/>
          </a:xfrm>
        </p:grpSpPr>
        <p:sp>
          <p:nvSpPr>
            <p:cNvPr name="Freeform 4" id="4"/>
            <p:cNvSpPr/>
            <p:nvPr/>
          </p:nvSpPr>
          <p:spPr>
            <a:xfrm flipH="false" flipV="false" rot="4971899">
              <a:off x="8018541" y="3488289"/>
              <a:ext cx="8026756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8026756">
                  <a:moveTo>
                    <a:pt x="0" y="0"/>
                  </a:moveTo>
                  <a:lnTo>
                    <a:pt x="8026757" y="0"/>
                  </a:lnTo>
                  <a:lnTo>
                    <a:pt x="8026757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471383">
              <a:off x="4180676" y="7603843"/>
              <a:ext cx="8372128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8372128">
                  <a:moveTo>
                    <a:pt x="8372128" y="0"/>
                  </a:moveTo>
                  <a:lnTo>
                    <a:pt x="0" y="0"/>
                  </a:lnTo>
                  <a:lnTo>
                    <a:pt x="0" y="12921862"/>
                  </a:lnTo>
                  <a:lnTo>
                    <a:pt x="8372128" y="12921862"/>
                  </a:lnTo>
                  <a:lnTo>
                    <a:pt x="8372128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805689">
              <a:off x="15815297" y="1014628"/>
              <a:ext cx="8372128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8372128">
                  <a:moveTo>
                    <a:pt x="0" y="0"/>
                  </a:moveTo>
                  <a:lnTo>
                    <a:pt x="8372129" y="0"/>
                  </a:lnTo>
                  <a:lnTo>
                    <a:pt x="8372129" y="12921862"/>
                  </a:lnTo>
                  <a:lnTo>
                    <a:pt x="0" y="12921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167131">
              <a:off x="3349180" y="1245635"/>
              <a:ext cx="8158854" cy="12459847"/>
            </a:xfrm>
            <a:custGeom>
              <a:avLst/>
              <a:gdLst/>
              <a:ahLst/>
              <a:cxnLst/>
              <a:rect r="r" b="b" t="t" l="l"/>
              <a:pathLst>
                <a:path h="12459847" w="8158854">
                  <a:moveTo>
                    <a:pt x="0" y="0"/>
                  </a:moveTo>
                  <a:lnTo>
                    <a:pt x="8158854" y="0"/>
                  </a:lnTo>
                  <a:lnTo>
                    <a:pt x="8158854" y="12459847"/>
                  </a:lnTo>
                  <a:lnTo>
                    <a:pt x="0" y="1245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0000">
              <a:off x="18095183" y="8273087"/>
              <a:ext cx="9083533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9083533">
                  <a:moveTo>
                    <a:pt x="0" y="0"/>
                  </a:moveTo>
                  <a:lnTo>
                    <a:pt x="9083533" y="0"/>
                  </a:lnTo>
                  <a:lnTo>
                    <a:pt x="9083533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601406" y="8949653"/>
              <a:ext cx="8372128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8372128">
                  <a:moveTo>
                    <a:pt x="8372128" y="0"/>
                  </a:moveTo>
                  <a:lnTo>
                    <a:pt x="0" y="0"/>
                  </a:lnTo>
                  <a:lnTo>
                    <a:pt x="0" y="12921862"/>
                  </a:lnTo>
                  <a:lnTo>
                    <a:pt x="8372128" y="12921862"/>
                  </a:lnTo>
                  <a:lnTo>
                    <a:pt x="8372128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8413533" y="8490187"/>
              <a:ext cx="8026756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8026756">
                  <a:moveTo>
                    <a:pt x="0" y="0"/>
                  </a:moveTo>
                  <a:lnTo>
                    <a:pt x="8026756" y="0"/>
                  </a:lnTo>
                  <a:lnTo>
                    <a:pt x="8026756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7232626">
              <a:off x="18731616" y="2986259"/>
              <a:ext cx="9083533" cy="12921862"/>
            </a:xfrm>
            <a:custGeom>
              <a:avLst/>
              <a:gdLst/>
              <a:ahLst/>
              <a:cxnLst/>
              <a:rect r="r" b="b" t="t" l="l"/>
              <a:pathLst>
                <a:path h="12921862" w="9083533">
                  <a:moveTo>
                    <a:pt x="0" y="0"/>
                  </a:moveTo>
                  <a:lnTo>
                    <a:pt x="9083533" y="0"/>
                  </a:lnTo>
                  <a:lnTo>
                    <a:pt x="9083533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95011" y="-248404"/>
            <a:ext cx="12009734" cy="11296604"/>
            <a:chOff x="0" y="0"/>
            <a:chExt cx="3163058" cy="29752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63058" cy="2975237"/>
            </a:xfrm>
            <a:custGeom>
              <a:avLst/>
              <a:gdLst/>
              <a:ahLst/>
              <a:cxnLst/>
              <a:rect r="r" b="b" t="t" l="l"/>
              <a:pathLst>
                <a:path h="2975237" w="3163058">
                  <a:moveTo>
                    <a:pt x="0" y="0"/>
                  </a:moveTo>
                  <a:lnTo>
                    <a:pt x="3163058" y="0"/>
                  </a:lnTo>
                  <a:lnTo>
                    <a:pt x="3163058" y="2975237"/>
                  </a:lnTo>
                  <a:lnTo>
                    <a:pt x="0" y="297523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163058" cy="302286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-10800000">
            <a:off x="8527774" y="2069821"/>
            <a:ext cx="8756615" cy="2094547"/>
          </a:xfrm>
          <a:custGeom>
            <a:avLst/>
            <a:gdLst/>
            <a:ahLst/>
            <a:cxnLst/>
            <a:rect r="r" b="b" t="t" l="l"/>
            <a:pathLst>
              <a:path h="2094547" w="8756615">
                <a:moveTo>
                  <a:pt x="0" y="2094547"/>
                </a:moveTo>
                <a:lnTo>
                  <a:pt x="8756614" y="2094547"/>
                </a:lnTo>
                <a:lnTo>
                  <a:pt x="8756614" y="0"/>
                </a:lnTo>
                <a:lnTo>
                  <a:pt x="0" y="0"/>
                </a:lnTo>
                <a:lnTo>
                  <a:pt x="0" y="2094547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l="0" t="-2110" r="0" b="-4477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275303" y="2275696"/>
            <a:ext cx="7744978" cy="81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157">
                <a:solidFill>
                  <a:srgbClr val="F6F4F1"/>
                </a:solidFill>
                <a:latin typeface="JetBrains Mono Medium"/>
              </a:rPr>
              <a:t>Integrantes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16640" y="4687930"/>
            <a:ext cx="516647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Medium"/>
              </a:rPr>
              <a:t>Ozzy Loachamín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Medium"/>
              </a:rPr>
              <a:t>Miguel Muzo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Medium"/>
              </a:rPr>
              <a:t>Felipe Quirola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elegraf Medium"/>
              </a:rPr>
              <a:t>Diego Suquillo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665498" y="3161750"/>
            <a:ext cx="25149185" cy="10156109"/>
            <a:chOff x="0" y="0"/>
            <a:chExt cx="33532247" cy="13541479"/>
          </a:xfrm>
        </p:grpSpPr>
        <p:sp>
          <p:nvSpPr>
            <p:cNvPr name="Freeform 3" id="3"/>
            <p:cNvSpPr/>
            <p:nvPr/>
          </p:nvSpPr>
          <p:spPr>
            <a:xfrm flipH="false" flipV="false" rot="8267790">
              <a:off x="24272627" y="1969792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0" y="0"/>
                  </a:moveTo>
                  <a:lnTo>
                    <a:pt x="6667372" y="0"/>
                  </a:lnTo>
                  <a:lnTo>
                    <a:pt x="6667372" y="10290675"/>
                  </a:lnTo>
                  <a:lnTo>
                    <a:pt x="0" y="1029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471383">
              <a:off x="1834904" y="919539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6667371" y="0"/>
                  </a:moveTo>
                  <a:lnTo>
                    <a:pt x="0" y="0"/>
                  </a:lnTo>
                  <a:lnTo>
                    <a:pt x="0" y="10290674"/>
                  </a:lnTo>
                  <a:lnTo>
                    <a:pt x="6667371" y="10290674"/>
                  </a:lnTo>
                  <a:lnTo>
                    <a:pt x="666737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471383">
              <a:off x="13655336" y="1323819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6667371" y="0"/>
                  </a:moveTo>
                  <a:lnTo>
                    <a:pt x="0" y="0"/>
                  </a:lnTo>
                  <a:lnTo>
                    <a:pt x="0" y="10290674"/>
                  </a:lnTo>
                  <a:lnTo>
                    <a:pt x="6667371" y="10290674"/>
                  </a:lnTo>
                  <a:lnTo>
                    <a:pt x="666737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4971899">
              <a:off x="6944472" y="1662565"/>
              <a:ext cx="6392325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392325">
                  <a:moveTo>
                    <a:pt x="0" y="0"/>
                  </a:moveTo>
                  <a:lnTo>
                    <a:pt x="6392325" y="0"/>
                  </a:lnTo>
                  <a:lnTo>
                    <a:pt x="6392325" y="10290674"/>
                  </a:lnTo>
                  <a:lnTo>
                    <a:pt x="0" y="10290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700000">
              <a:off x="15608461" y="2200263"/>
              <a:ext cx="7233918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7233918">
                  <a:moveTo>
                    <a:pt x="0" y="0"/>
                  </a:moveTo>
                  <a:lnTo>
                    <a:pt x="7233918" y="0"/>
                  </a:lnTo>
                  <a:lnTo>
                    <a:pt x="7233918" y="10290675"/>
                  </a:lnTo>
                  <a:lnTo>
                    <a:pt x="0" y="1029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2428532" y="532940"/>
              <a:ext cx="26687513" cy="4411619"/>
              <a:chOff x="0" y="0"/>
              <a:chExt cx="5271608" cy="87143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271608" cy="871431"/>
              </a:xfrm>
              <a:custGeom>
                <a:avLst/>
                <a:gdLst/>
                <a:ahLst/>
                <a:cxnLst/>
                <a:rect r="r" b="b" t="t" l="l"/>
                <a:pathLst>
                  <a:path h="871431" w="5271608">
                    <a:moveTo>
                      <a:pt x="0" y="0"/>
                    </a:moveTo>
                    <a:lnTo>
                      <a:pt x="5271608" y="0"/>
                    </a:lnTo>
                    <a:lnTo>
                      <a:pt x="5271608" y="871431"/>
                    </a:lnTo>
                    <a:lnTo>
                      <a:pt x="0" y="871431"/>
                    </a:lnTo>
                    <a:close/>
                  </a:path>
                </a:pathLst>
              </a:custGeom>
              <a:solidFill>
                <a:srgbClr val="F6F4F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5271608" cy="919056"/>
              </a:xfrm>
              <a:prstGeom prst="rect">
                <a:avLst/>
              </a:prstGeom>
            </p:spPr>
            <p:txBody>
              <a:bodyPr anchor="ctr" rtlCol="false" tIns="81251" lIns="81251" bIns="81251" rIns="81251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5400000">
            <a:off x="-12574593" y="4180245"/>
            <a:ext cx="25149185" cy="10156109"/>
            <a:chOff x="0" y="0"/>
            <a:chExt cx="33532247" cy="13541479"/>
          </a:xfrm>
        </p:grpSpPr>
        <p:sp>
          <p:nvSpPr>
            <p:cNvPr name="Freeform 12" id="12"/>
            <p:cNvSpPr/>
            <p:nvPr/>
          </p:nvSpPr>
          <p:spPr>
            <a:xfrm flipH="false" flipV="false" rot="8267790">
              <a:off x="24272627" y="1969792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0" y="0"/>
                  </a:moveTo>
                  <a:lnTo>
                    <a:pt x="6667372" y="0"/>
                  </a:lnTo>
                  <a:lnTo>
                    <a:pt x="6667372" y="10290675"/>
                  </a:lnTo>
                  <a:lnTo>
                    <a:pt x="0" y="1029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-1471383">
              <a:off x="1834904" y="919539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6667371" y="0"/>
                  </a:moveTo>
                  <a:lnTo>
                    <a:pt x="0" y="0"/>
                  </a:lnTo>
                  <a:lnTo>
                    <a:pt x="0" y="10290674"/>
                  </a:lnTo>
                  <a:lnTo>
                    <a:pt x="6667371" y="10290674"/>
                  </a:lnTo>
                  <a:lnTo>
                    <a:pt x="666737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-1471383">
              <a:off x="13655336" y="1323819"/>
              <a:ext cx="6667371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667371">
                  <a:moveTo>
                    <a:pt x="6667371" y="0"/>
                  </a:moveTo>
                  <a:lnTo>
                    <a:pt x="0" y="0"/>
                  </a:lnTo>
                  <a:lnTo>
                    <a:pt x="0" y="10290674"/>
                  </a:lnTo>
                  <a:lnTo>
                    <a:pt x="6667371" y="10290674"/>
                  </a:lnTo>
                  <a:lnTo>
                    <a:pt x="6667371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4971899">
              <a:off x="6944472" y="1662565"/>
              <a:ext cx="6392325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6392325">
                  <a:moveTo>
                    <a:pt x="0" y="0"/>
                  </a:moveTo>
                  <a:lnTo>
                    <a:pt x="6392325" y="0"/>
                  </a:lnTo>
                  <a:lnTo>
                    <a:pt x="6392325" y="10290674"/>
                  </a:lnTo>
                  <a:lnTo>
                    <a:pt x="0" y="10290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2700000">
              <a:off x="15608461" y="2200263"/>
              <a:ext cx="7233918" cy="10290674"/>
            </a:xfrm>
            <a:custGeom>
              <a:avLst/>
              <a:gdLst/>
              <a:ahLst/>
              <a:cxnLst/>
              <a:rect r="r" b="b" t="t" l="l"/>
              <a:pathLst>
                <a:path h="10290674" w="7233918">
                  <a:moveTo>
                    <a:pt x="0" y="0"/>
                  </a:moveTo>
                  <a:lnTo>
                    <a:pt x="7233918" y="0"/>
                  </a:lnTo>
                  <a:lnTo>
                    <a:pt x="7233918" y="10290675"/>
                  </a:lnTo>
                  <a:lnTo>
                    <a:pt x="0" y="1029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428532" y="532940"/>
              <a:ext cx="26687513" cy="4411619"/>
              <a:chOff x="0" y="0"/>
              <a:chExt cx="5271608" cy="87143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271608" cy="871431"/>
              </a:xfrm>
              <a:custGeom>
                <a:avLst/>
                <a:gdLst/>
                <a:ahLst/>
                <a:cxnLst/>
                <a:rect r="r" b="b" t="t" l="l"/>
                <a:pathLst>
                  <a:path h="871431" w="5271608">
                    <a:moveTo>
                      <a:pt x="0" y="0"/>
                    </a:moveTo>
                    <a:lnTo>
                      <a:pt x="5271608" y="0"/>
                    </a:lnTo>
                    <a:lnTo>
                      <a:pt x="5271608" y="871431"/>
                    </a:lnTo>
                    <a:lnTo>
                      <a:pt x="0" y="871431"/>
                    </a:lnTo>
                    <a:close/>
                  </a:path>
                </a:pathLst>
              </a:custGeom>
              <a:solidFill>
                <a:srgbClr val="F6F4F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5271608" cy="919056"/>
              </a:xfrm>
              <a:prstGeom prst="rect">
                <a:avLst/>
              </a:prstGeom>
            </p:spPr>
            <p:txBody>
              <a:bodyPr anchor="ctr" rtlCol="false" tIns="81251" lIns="81251" bIns="81251" rIns="81251"/>
              <a:lstStyle/>
              <a:p>
                <a:pPr algn="ctr">
                  <a:lnSpc>
                    <a:spcPts val="2729"/>
                  </a:lnSpc>
                </a:pPr>
              </a:p>
            </p:txBody>
          </p:sp>
        </p:grp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939025" y="2918519"/>
            <a:ext cx="1723730" cy="2080940"/>
            <a:chOff x="0" y="0"/>
            <a:chExt cx="5760720" cy="69545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7620" y="0"/>
              <a:ext cx="5773420" cy="6955790"/>
            </a:xfrm>
            <a:custGeom>
              <a:avLst/>
              <a:gdLst/>
              <a:ahLst/>
              <a:cxnLst/>
              <a:rect r="r" b="b" t="t" l="l"/>
              <a:pathLst>
                <a:path h="6955790" w="577342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302C2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47004" y="265068"/>
              <a:ext cx="5464172" cy="5215345"/>
            </a:xfrm>
            <a:custGeom>
              <a:avLst/>
              <a:gdLst/>
              <a:ahLst/>
              <a:cxnLst/>
              <a:rect r="r" b="b" t="t" l="l"/>
              <a:pathLst>
                <a:path h="5215345" w="5464172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5"/>
              <a:stretch>
                <a:fillRect l="-27430" t="0" r="-2743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662755" y="1028700"/>
            <a:ext cx="11907056" cy="1609572"/>
          </a:xfrm>
          <a:custGeom>
            <a:avLst/>
            <a:gdLst/>
            <a:ahLst/>
            <a:cxnLst/>
            <a:rect r="r" b="b" t="t" l="l"/>
            <a:pathLst>
              <a:path h="1609572" w="11907056">
                <a:moveTo>
                  <a:pt x="0" y="0"/>
                </a:moveTo>
                <a:lnTo>
                  <a:pt x="11907056" y="0"/>
                </a:lnTo>
                <a:lnTo>
                  <a:pt x="11907056" y="1609572"/>
                </a:lnTo>
                <a:lnTo>
                  <a:pt x="0" y="1609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796" r="0" b="-120603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62755" y="1424889"/>
            <a:ext cx="11285061" cy="8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6121" spc="-73">
                <a:solidFill>
                  <a:srgbClr val="302C2C"/>
                </a:solidFill>
                <a:latin typeface="JetBrains Mono Medium"/>
              </a:rPr>
              <a:t>Objetivos del Proyecto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39788" y="3370105"/>
            <a:ext cx="4140625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elegraf Medium"/>
              </a:rPr>
              <a:t>Modelar la trayectoria de la bomba utilizando métodos numéricos.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39788" y="7137482"/>
            <a:ext cx="450421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elegraf Medium"/>
              </a:rPr>
              <a:t>Visualizar la trayectoria de la bomba y el punto de impacto en gráficos ade</a:t>
            </a:r>
            <a:r>
              <a:rPr lang="en-US" sz="2499">
                <a:solidFill>
                  <a:srgbClr val="000000"/>
                </a:solidFill>
                <a:latin typeface="Telegraf Medium"/>
              </a:rPr>
              <a:t>cuados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05488" y="3337982"/>
            <a:ext cx="3926670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elegraf Medium"/>
              </a:rPr>
              <a:t>Implementar un programa en Python para resolver las ecuaciones de movi</a:t>
            </a:r>
            <a:r>
              <a:rPr lang="en-US" sz="2499">
                <a:solidFill>
                  <a:srgbClr val="000000"/>
                </a:solidFill>
                <a:latin typeface="Telegraf Medium"/>
              </a:rPr>
              <a:t>miento.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61488" y="3062560"/>
            <a:ext cx="1723730" cy="2080940"/>
            <a:chOff x="0" y="0"/>
            <a:chExt cx="5760720" cy="69545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7620" y="0"/>
              <a:ext cx="5773420" cy="6955790"/>
            </a:xfrm>
            <a:custGeom>
              <a:avLst/>
              <a:gdLst/>
              <a:ahLst/>
              <a:cxnLst/>
              <a:rect r="r" b="b" t="t" l="l"/>
              <a:pathLst>
                <a:path h="6955790" w="577342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302C2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47004" y="265068"/>
              <a:ext cx="5464172" cy="5215345"/>
            </a:xfrm>
            <a:custGeom>
              <a:avLst/>
              <a:gdLst/>
              <a:ahLst/>
              <a:cxnLst/>
              <a:rect r="r" b="b" t="t" l="l"/>
              <a:pathLst>
                <a:path h="5215345" w="5464172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5"/>
              <a:stretch>
                <a:fillRect l="-27430" t="0" r="-27430" b="0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939025" y="6624374"/>
            <a:ext cx="1723730" cy="2080940"/>
            <a:chOff x="0" y="0"/>
            <a:chExt cx="5760720" cy="69545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7620" y="0"/>
              <a:ext cx="5773420" cy="6955790"/>
            </a:xfrm>
            <a:custGeom>
              <a:avLst/>
              <a:gdLst/>
              <a:ahLst/>
              <a:cxnLst/>
              <a:rect r="r" b="b" t="t" l="l"/>
              <a:pathLst>
                <a:path h="6955790" w="5773420">
                  <a:moveTo>
                    <a:pt x="3972560" y="210820"/>
                  </a:moveTo>
                  <a:cubicBezTo>
                    <a:pt x="3627120" y="71120"/>
                    <a:pt x="3262630" y="0"/>
                    <a:pt x="2887980" y="0"/>
                  </a:cubicBezTo>
                  <a:cubicBezTo>
                    <a:pt x="2513330" y="0"/>
                    <a:pt x="2148840" y="71120"/>
                    <a:pt x="1803400" y="210820"/>
                  </a:cubicBezTo>
                  <a:cubicBezTo>
                    <a:pt x="1446530" y="355600"/>
                    <a:pt x="1125220" y="568960"/>
                    <a:pt x="850900" y="843280"/>
                  </a:cubicBezTo>
                  <a:cubicBezTo>
                    <a:pt x="314960" y="1380490"/>
                    <a:pt x="15240" y="2094230"/>
                    <a:pt x="7620" y="2852420"/>
                  </a:cubicBezTo>
                  <a:cubicBezTo>
                    <a:pt x="0" y="3609340"/>
                    <a:pt x="284480" y="4328160"/>
                    <a:pt x="808990" y="4874260"/>
                  </a:cubicBezTo>
                  <a:lnTo>
                    <a:pt x="807720" y="4875530"/>
                  </a:lnTo>
                  <a:lnTo>
                    <a:pt x="2887980" y="6955790"/>
                  </a:lnTo>
                  <a:lnTo>
                    <a:pt x="4956810" y="4886960"/>
                  </a:lnTo>
                  <a:lnTo>
                    <a:pt x="4955540" y="4885690"/>
                  </a:lnTo>
                  <a:cubicBezTo>
                    <a:pt x="5485130" y="4339590"/>
                    <a:pt x="5773420" y="3620770"/>
                    <a:pt x="5768340" y="2860040"/>
                  </a:cubicBezTo>
                  <a:cubicBezTo>
                    <a:pt x="5763260" y="2098040"/>
                    <a:pt x="5463540" y="1383030"/>
                    <a:pt x="4925060" y="843280"/>
                  </a:cubicBezTo>
                  <a:cubicBezTo>
                    <a:pt x="4649470" y="568960"/>
                    <a:pt x="4329430" y="355600"/>
                    <a:pt x="3972560" y="210820"/>
                  </a:cubicBezTo>
                  <a:close/>
                </a:path>
              </a:pathLst>
            </a:custGeom>
            <a:solidFill>
              <a:srgbClr val="302C2C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47004" y="265068"/>
              <a:ext cx="5464172" cy="5215345"/>
            </a:xfrm>
            <a:custGeom>
              <a:avLst/>
              <a:gdLst/>
              <a:ahLst/>
              <a:cxnLst/>
              <a:rect r="r" b="b" t="t" l="l"/>
              <a:pathLst>
                <a:path h="5215345" w="5464172">
                  <a:moveTo>
                    <a:pt x="2732086" y="4172"/>
                  </a:moveTo>
                  <a:cubicBezTo>
                    <a:pt x="1799171" y="0"/>
                    <a:pt x="935332" y="495310"/>
                    <a:pt x="467666" y="1302549"/>
                  </a:cubicBezTo>
                  <a:cubicBezTo>
                    <a:pt x="0" y="2109789"/>
                    <a:pt x="0" y="3105555"/>
                    <a:pt x="467666" y="3912795"/>
                  </a:cubicBezTo>
                  <a:cubicBezTo>
                    <a:pt x="935332" y="4720034"/>
                    <a:pt x="1799171" y="5215344"/>
                    <a:pt x="2732086" y="5211172"/>
                  </a:cubicBezTo>
                  <a:cubicBezTo>
                    <a:pt x="3665001" y="5215344"/>
                    <a:pt x="4528840" y="4720034"/>
                    <a:pt x="4996506" y="3912795"/>
                  </a:cubicBezTo>
                  <a:cubicBezTo>
                    <a:pt x="5464172" y="3105555"/>
                    <a:pt x="5464172" y="2109789"/>
                    <a:pt x="4996506" y="1302549"/>
                  </a:cubicBezTo>
                  <a:cubicBezTo>
                    <a:pt x="4528840" y="495310"/>
                    <a:pt x="3665001" y="0"/>
                    <a:pt x="2732086" y="4172"/>
                  </a:cubicBezTo>
                  <a:close/>
                </a:path>
              </a:pathLst>
            </a:custGeom>
            <a:blipFill>
              <a:blip r:embed="rId5"/>
              <a:stretch>
                <a:fillRect l="-27430" t="0" r="-2743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18872" y="-1986493"/>
            <a:ext cx="23976329" cy="16635259"/>
            <a:chOff x="0" y="0"/>
            <a:chExt cx="31968438" cy="22180346"/>
          </a:xfrm>
        </p:grpSpPr>
        <p:sp>
          <p:nvSpPr>
            <p:cNvPr name="Freeform 3" id="3"/>
            <p:cNvSpPr/>
            <p:nvPr/>
          </p:nvSpPr>
          <p:spPr>
            <a:xfrm flipH="true" flipV="false" rot="9728451">
              <a:off x="1666625" y="1468556"/>
              <a:ext cx="9091869" cy="12297447"/>
            </a:xfrm>
            <a:custGeom>
              <a:avLst/>
              <a:gdLst/>
              <a:ahLst/>
              <a:cxnLst/>
              <a:rect r="r" b="b" t="t" l="l"/>
              <a:pathLst>
                <a:path h="12297447" w="9091869">
                  <a:moveTo>
                    <a:pt x="9091869" y="0"/>
                  </a:moveTo>
                  <a:lnTo>
                    <a:pt x="0" y="0"/>
                  </a:lnTo>
                  <a:lnTo>
                    <a:pt x="0" y="12297448"/>
                  </a:lnTo>
                  <a:lnTo>
                    <a:pt x="9091869" y="12297448"/>
                  </a:lnTo>
                  <a:lnTo>
                    <a:pt x="9091869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411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532579">
              <a:off x="10363403" y="5539314"/>
              <a:ext cx="11139715" cy="14538716"/>
            </a:xfrm>
            <a:custGeom>
              <a:avLst/>
              <a:gdLst/>
              <a:ahLst/>
              <a:cxnLst/>
              <a:rect r="r" b="b" t="t" l="l"/>
              <a:pathLst>
                <a:path h="14538716" w="11139715">
                  <a:moveTo>
                    <a:pt x="0" y="0"/>
                  </a:moveTo>
                  <a:lnTo>
                    <a:pt x="11139715" y="0"/>
                  </a:lnTo>
                  <a:lnTo>
                    <a:pt x="11139715" y="14538716"/>
                  </a:lnTo>
                  <a:lnTo>
                    <a:pt x="0" y="145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899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7233034">
              <a:off x="19010117" y="2949352"/>
              <a:ext cx="5453508" cy="8328361"/>
            </a:xfrm>
            <a:custGeom>
              <a:avLst/>
              <a:gdLst/>
              <a:ahLst/>
              <a:cxnLst/>
              <a:rect r="r" b="b" t="t" l="l"/>
              <a:pathLst>
                <a:path h="8328361" w="5453508">
                  <a:moveTo>
                    <a:pt x="0" y="0"/>
                  </a:moveTo>
                  <a:lnTo>
                    <a:pt x="5453508" y="0"/>
                  </a:lnTo>
                  <a:lnTo>
                    <a:pt x="5453508" y="8328362"/>
                  </a:lnTo>
                  <a:lnTo>
                    <a:pt x="0" y="832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418007">
              <a:off x="19043308" y="7527716"/>
              <a:ext cx="8074040" cy="12997980"/>
            </a:xfrm>
            <a:custGeom>
              <a:avLst/>
              <a:gdLst/>
              <a:ahLst/>
              <a:cxnLst/>
              <a:rect r="r" b="b" t="t" l="l"/>
              <a:pathLst>
                <a:path h="12997980" w="8074040">
                  <a:moveTo>
                    <a:pt x="0" y="0"/>
                  </a:moveTo>
                  <a:lnTo>
                    <a:pt x="8074040" y="0"/>
                  </a:lnTo>
                  <a:lnTo>
                    <a:pt x="8074040" y="12997981"/>
                  </a:lnTo>
                  <a:lnTo>
                    <a:pt x="0" y="1299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9728451">
              <a:off x="23044606" y="3049195"/>
              <a:ext cx="7094013" cy="13047806"/>
            </a:xfrm>
            <a:custGeom>
              <a:avLst/>
              <a:gdLst/>
              <a:ahLst/>
              <a:cxnLst/>
              <a:rect r="r" b="b" t="t" l="l"/>
              <a:pathLst>
                <a:path h="13047806" w="7094013">
                  <a:moveTo>
                    <a:pt x="7094013" y="0"/>
                  </a:moveTo>
                  <a:lnTo>
                    <a:pt x="0" y="0"/>
                  </a:lnTo>
                  <a:lnTo>
                    <a:pt x="0" y="13047806"/>
                  </a:lnTo>
                  <a:lnTo>
                    <a:pt x="7094013" y="13047806"/>
                  </a:lnTo>
                  <a:lnTo>
                    <a:pt x="7094013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916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7233034">
              <a:off x="22806482" y="11198842"/>
              <a:ext cx="4859884" cy="9376391"/>
            </a:xfrm>
            <a:custGeom>
              <a:avLst/>
              <a:gdLst/>
              <a:ahLst/>
              <a:cxnLst/>
              <a:rect r="r" b="b" t="t" l="l"/>
              <a:pathLst>
                <a:path h="9376391" w="4859884">
                  <a:moveTo>
                    <a:pt x="0" y="0"/>
                  </a:moveTo>
                  <a:lnTo>
                    <a:pt x="4859884" y="0"/>
                  </a:lnTo>
                  <a:lnTo>
                    <a:pt x="4859884" y="9376391"/>
                  </a:lnTo>
                  <a:lnTo>
                    <a:pt x="0" y="937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016" t="0" r="0" b="-4961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true" rot="-5072524">
              <a:off x="4203417" y="3404962"/>
              <a:ext cx="7931959" cy="11283680"/>
            </a:xfrm>
            <a:custGeom>
              <a:avLst/>
              <a:gdLst/>
              <a:ahLst/>
              <a:cxnLst/>
              <a:rect r="r" b="b" t="t" l="l"/>
              <a:pathLst>
                <a:path h="11283680" w="7931959">
                  <a:moveTo>
                    <a:pt x="0" y="11283680"/>
                  </a:moveTo>
                  <a:lnTo>
                    <a:pt x="7931960" y="11283680"/>
                  </a:lnTo>
                  <a:lnTo>
                    <a:pt x="7931960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9728451">
              <a:off x="2283127" y="8397840"/>
              <a:ext cx="4497691" cy="9762309"/>
            </a:xfrm>
            <a:custGeom>
              <a:avLst/>
              <a:gdLst/>
              <a:ahLst/>
              <a:cxnLst/>
              <a:rect r="r" b="b" t="t" l="l"/>
              <a:pathLst>
                <a:path h="9762309" w="4497691">
                  <a:moveTo>
                    <a:pt x="4497692" y="0"/>
                  </a:moveTo>
                  <a:lnTo>
                    <a:pt x="0" y="0"/>
                  </a:lnTo>
                  <a:lnTo>
                    <a:pt x="0" y="9762309"/>
                  </a:lnTo>
                  <a:lnTo>
                    <a:pt x="4497692" y="9762309"/>
                  </a:lnTo>
                  <a:lnTo>
                    <a:pt x="4497692" y="0"/>
                  </a:lnTo>
                  <a:close/>
                </a:path>
              </a:pathLst>
            </a:custGeom>
            <a:blipFill>
              <a:blip r:embed="rId2"/>
              <a:stretch>
                <a:fillRect l="-102145" t="-43744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28265">
              <a:off x="22043759" y="-1470612"/>
              <a:ext cx="4120507" cy="10870344"/>
            </a:xfrm>
            <a:custGeom>
              <a:avLst/>
              <a:gdLst/>
              <a:ahLst/>
              <a:cxnLst/>
              <a:rect r="r" b="b" t="t" l="l"/>
              <a:pathLst>
                <a:path h="10870344" w="4120507">
                  <a:moveTo>
                    <a:pt x="0" y="0"/>
                  </a:moveTo>
                  <a:lnTo>
                    <a:pt x="4120507" y="0"/>
                  </a:lnTo>
                  <a:lnTo>
                    <a:pt x="4120507" y="10870344"/>
                  </a:lnTo>
                  <a:lnTo>
                    <a:pt x="0" y="1087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6387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3967208">
              <a:off x="3786059" y="7779158"/>
              <a:ext cx="10891182" cy="13413474"/>
            </a:xfrm>
            <a:custGeom>
              <a:avLst/>
              <a:gdLst/>
              <a:ahLst/>
              <a:cxnLst/>
              <a:rect r="r" b="b" t="t" l="l"/>
              <a:pathLst>
                <a:path h="13413474" w="10891182">
                  <a:moveTo>
                    <a:pt x="0" y="0"/>
                  </a:moveTo>
                  <a:lnTo>
                    <a:pt x="10891182" y="0"/>
                  </a:lnTo>
                  <a:lnTo>
                    <a:pt x="10891182" y="13413474"/>
                  </a:lnTo>
                  <a:lnTo>
                    <a:pt x="0" y="13413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281" b="-1814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594475">
              <a:off x="11885115" y="658184"/>
              <a:ext cx="7340463" cy="11329549"/>
            </a:xfrm>
            <a:custGeom>
              <a:avLst/>
              <a:gdLst/>
              <a:ahLst/>
              <a:cxnLst/>
              <a:rect r="r" b="b" t="t" l="l"/>
              <a:pathLst>
                <a:path h="11329549" w="7340463">
                  <a:moveTo>
                    <a:pt x="0" y="0"/>
                  </a:moveTo>
                  <a:lnTo>
                    <a:pt x="7340462" y="0"/>
                  </a:lnTo>
                  <a:lnTo>
                    <a:pt x="7340462" y="11329549"/>
                  </a:lnTo>
                  <a:lnTo>
                    <a:pt x="0" y="1132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true" rot="-5072524">
              <a:off x="10548704" y="-1002298"/>
              <a:ext cx="6278998" cy="11283680"/>
            </a:xfrm>
            <a:custGeom>
              <a:avLst/>
              <a:gdLst/>
              <a:ahLst/>
              <a:cxnLst/>
              <a:rect r="r" b="b" t="t" l="l"/>
              <a:pathLst>
                <a:path h="11283680" w="6278998">
                  <a:moveTo>
                    <a:pt x="0" y="11283680"/>
                  </a:moveTo>
                  <a:lnTo>
                    <a:pt x="6278998" y="11283680"/>
                  </a:lnTo>
                  <a:lnTo>
                    <a:pt x="6278998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 l="0" t="0" r="-2632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418007">
              <a:off x="5619889" y="7538543"/>
              <a:ext cx="8074040" cy="10065195"/>
            </a:xfrm>
            <a:custGeom>
              <a:avLst/>
              <a:gdLst/>
              <a:ahLst/>
              <a:cxnLst/>
              <a:rect r="r" b="b" t="t" l="l"/>
              <a:pathLst>
                <a:path h="10065195" w="8074040">
                  <a:moveTo>
                    <a:pt x="0" y="0"/>
                  </a:moveTo>
                  <a:lnTo>
                    <a:pt x="8074039" y="0"/>
                  </a:lnTo>
                  <a:lnTo>
                    <a:pt x="8074039" y="10065195"/>
                  </a:lnTo>
                  <a:lnTo>
                    <a:pt x="0" y="10065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9137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86499">
            <a:off x="4952402" y="2914660"/>
            <a:ext cx="8987260" cy="2213113"/>
          </a:xfrm>
          <a:custGeom>
            <a:avLst/>
            <a:gdLst/>
            <a:ahLst/>
            <a:cxnLst/>
            <a:rect r="r" b="b" t="t" l="l"/>
            <a:pathLst>
              <a:path h="2213113" w="8987260">
                <a:moveTo>
                  <a:pt x="0" y="0"/>
                </a:moveTo>
                <a:lnTo>
                  <a:pt x="8987261" y="0"/>
                </a:lnTo>
                <a:lnTo>
                  <a:pt x="8987261" y="2213113"/>
                </a:lnTo>
                <a:lnTo>
                  <a:pt x="0" y="2213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64852" y="3536038"/>
            <a:ext cx="12008882" cy="104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7421">
                <a:solidFill>
                  <a:srgbClr val="F6F4F1"/>
                </a:solidFill>
                <a:latin typeface="JetBrains Mono Medium"/>
              </a:rPr>
              <a:t>Introducción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7581" y="5664949"/>
            <a:ext cx="14032838" cy="269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elegraf Medium"/>
              </a:rPr>
              <a:t>Este proyecto se enfoca en desarrollar un algoritmo para calcular </a:t>
            </a:r>
            <a:r>
              <a:rPr lang="en-US" sz="3000">
                <a:solidFill>
                  <a:srgbClr val="000000"/>
                </a:solidFill>
                <a:latin typeface="Telegraf Medium"/>
              </a:rPr>
              <a:t>la trayectoria de una bomba lanzada desde un avión en movimiento, considerando la posibilidad de colisión con  una montaña. El objetivo principal es </a:t>
            </a:r>
            <a:r>
              <a:rPr lang="en-US" sz="3000">
                <a:solidFill>
                  <a:srgbClr val="000000"/>
                </a:solidFill>
                <a:latin typeface="Telegraf Medium"/>
              </a:rPr>
              <a:t>asegurar que los cálculos reflejen fielmente la física del problema, desde el momento del lanzamiento hasta el eventual impacto.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786688" y="1028700"/>
            <a:ext cx="20125305" cy="8229600"/>
            <a:chOff x="0" y="0"/>
            <a:chExt cx="5300492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004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5300492">
                  <a:moveTo>
                    <a:pt x="0" y="0"/>
                  </a:moveTo>
                  <a:lnTo>
                    <a:pt x="5300492" y="0"/>
                  </a:lnTo>
                  <a:lnTo>
                    <a:pt x="53004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300492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305285" y="2041108"/>
            <a:ext cx="9954015" cy="2213113"/>
          </a:xfrm>
          <a:custGeom>
            <a:avLst/>
            <a:gdLst/>
            <a:ahLst/>
            <a:cxnLst/>
            <a:rect r="r" b="b" t="t" l="l"/>
            <a:pathLst>
              <a:path h="2213113" w="9954015">
                <a:moveTo>
                  <a:pt x="0" y="0"/>
                </a:moveTo>
                <a:lnTo>
                  <a:pt x="9954015" y="0"/>
                </a:lnTo>
                <a:lnTo>
                  <a:pt x="9954015" y="2213113"/>
                </a:lnTo>
                <a:lnTo>
                  <a:pt x="0" y="2213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</a:blip>
            <a:stretch>
              <a:fillRect l="-2199" t="-6596" r="0" b="-659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28549" y="7516762"/>
            <a:ext cx="334304" cy="513326"/>
          </a:xfrm>
          <a:custGeom>
            <a:avLst/>
            <a:gdLst/>
            <a:ahLst/>
            <a:cxnLst/>
            <a:rect r="r" b="b" t="t" l="l"/>
            <a:pathLst>
              <a:path h="513326" w="334304">
                <a:moveTo>
                  <a:pt x="0" y="0"/>
                </a:moveTo>
                <a:lnTo>
                  <a:pt x="334304" y="0"/>
                </a:lnTo>
                <a:lnTo>
                  <a:pt x="334304" y="513327"/>
                </a:lnTo>
                <a:lnTo>
                  <a:pt x="0" y="51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6236" y="4482686"/>
            <a:ext cx="6725564" cy="3547402"/>
          </a:xfrm>
          <a:custGeom>
            <a:avLst/>
            <a:gdLst/>
            <a:ahLst/>
            <a:cxnLst/>
            <a:rect r="r" b="b" t="t" l="l"/>
            <a:pathLst>
              <a:path h="3547402" w="6725564">
                <a:moveTo>
                  <a:pt x="0" y="0"/>
                </a:moveTo>
                <a:lnTo>
                  <a:pt x="6725564" y="0"/>
                </a:lnTo>
                <a:lnTo>
                  <a:pt x="6725564" y="3547403"/>
                </a:lnTo>
                <a:lnTo>
                  <a:pt x="0" y="3547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650" t="0" r="-15636" b="-934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580177" y="2174261"/>
            <a:ext cx="12008882" cy="20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7421">
                <a:solidFill>
                  <a:srgbClr val="F6F4F1"/>
                </a:solidFill>
                <a:latin typeface="JetBrains Mono Medium"/>
              </a:rPr>
              <a:t>Descripción del problema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87309" y="4660574"/>
            <a:ext cx="10194617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elegraf Medium"/>
                <a:ea typeface="Telegraf Medium"/>
              </a:rPr>
              <a:t>Un avión vuela con velocidad 𝑉 a 𝐻𝑎 metros sobre el nivel del mar en dirección a una montaña.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elegraf Medium"/>
                <a:ea typeface="Telegraf Medium"/>
              </a:rPr>
              <a:t>La montaña tiene forma de triángulo isosceles, con una altura 𝐻𝑚 y un ángulo 𝛼 con respecto al horizonte.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elegraf Medium"/>
                <a:ea typeface="Telegraf Medium"/>
              </a:rPr>
              <a:t>Cuando se encuentra a una distancia 𝑑 del pico de la montaña, el avión suelta una bomba.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18968" y="1028700"/>
            <a:ext cx="20015635" cy="8229600"/>
            <a:chOff x="0" y="0"/>
            <a:chExt cx="5271608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71608" cy="2167467"/>
            </a:xfrm>
            <a:custGeom>
              <a:avLst/>
              <a:gdLst/>
              <a:ahLst/>
              <a:cxnLst/>
              <a:rect r="r" b="b" t="t" l="l"/>
              <a:pathLst>
                <a:path h="2167467" w="5271608">
                  <a:moveTo>
                    <a:pt x="0" y="0"/>
                  </a:moveTo>
                  <a:lnTo>
                    <a:pt x="5271608" y="0"/>
                  </a:lnTo>
                  <a:lnTo>
                    <a:pt x="5271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271608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410689" y="1926903"/>
            <a:ext cx="12010601" cy="1769582"/>
          </a:xfrm>
          <a:custGeom>
            <a:avLst/>
            <a:gdLst/>
            <a:ahLst/>
            <a:cxnLst/>
            <a:rect r="r" b="b" t="t" l="l"/>
            <a:pathLst>
              <a:path h="1769582" w="12010601">
                <a:moveTo>
                  <a:pt x="0" y="0"/>
                </a:moveTo>
                <a:lnTo>
                  <a:pt x="12010601" y="0"/>
                </a:lnTo>
                <a:lnTo>
                  <a:pt x="12010601" y="1769582"/>
                </a:lnTo>
                <a:lnTo>
                  <a:pt x="0" y="176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9834" r="0" b="-886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35156" y="3831219"/>
            <a:ext cx="10504620" cy="5427081"/>
          </a:xfrm>
          <a:custGeom>
            <a:avLst/>
            <a:gdLst/>
            <a:ahLst/>
            <a:cxnLst/>
            <a:rect r="r" b="b" t="t" l="l"/>
            <a:pathLst>
              <a:path h="5427081" w="10504620">
                <a:moveTo>
                  <a:pt x="0" y="0"/>
                </a:moveTo>
                <a:lnTo>
                  <a:pt x="10504620" y="0"/>
                </a:lnTo>
                <a:lnTo>
                  <a:pt x="10504620" y="5427081"/>
                </a:lnTo>
                <a:lnTo>
                  <a:pt x="0" y="5427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7151" y="2397885"/>
            <a:ext cx="9478062" cy="82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5799">
                <a:solidFill>
                  <a:srgbClr val="302C2C"/>
                </a:solidFill>
                <a:latin typeface="JetBrains Mono Medium"/>
              </a:rPr>
              <a:t>Desarrollo Matemático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18968" y="1028700"/>
            <a:ext cx="20015635" cy="8229600"/>
            <a:chOff x="0" y="0"/>
            <a:chExt cx="5271608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71608" cy="2167467"/>
            </a:xfrm>
            <a:custGeom>
              <a:avLst/>
              <a:gdLst/>
              <a:ahLst/>
              <a:cxnLst/>
              <a:rect r="r" b="b" t="t" l="l"/>
              <a:pathLst>
                <a:path h="2167467" w="5271608">
                  <a:moveTo>
                    <a:pt x="0" y="0"/>
                  </a:moveTo>
                  <a:lnTo>
                    <a:pt x="5271608" y="0"/>
                  </a:lnTo>
                  <a:lnTo>
                    <a:pt x="5271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271608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410689" y="1926903"/>
            <a:ext cx="12010601" cy="1769582"/>
          </a:xfrm>
          <a:custGeom>
            <a:avLst/>
            <a:gdLst/>
            <a:ahLst/>
            <a:cxnLst/>
            <a:rect r="r" b="b" t="t" l="l"/>
            <a:pathLst>
              <a:path h="1769582" w="12010601">
                <a:moveTo>
                  <a:pt x="0" y="0"/>
                </a:moveTo>
                <a:lnTo>
                  <a:pt x="12010601" y="0"/>
                </a:lnTo>
                <a:lnTo>
                  <a:pt x="12010601" y="1769582"/>
                </a:lnTo>
                <a:lnTo>
                  <a:pt x="0" y="176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9834" r="0" b="-886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128876" y="4003960"/>
            <a:ext cx="10519947" cy="4592186"/>
          </a:xfrm>
          <a:custGeom>
            <a:avLst/>
            <a:gdLst/>
            <a:ahLst/>
            <a:cxnLst/>
            <a:rect r="r" b="b" t="t" l="l"/>
            <a:pathLst>
              <a:path h="4592186" w="10519947">
                <a:moveTo>
                  <a:pt x="0" y="0"/>
                </a:moveTo>
                <a:lnTo>
                  <a:pt x="10519947" y="0"/>
                </a:lnTo>
                <a:lnTo>
                  <a:pt x="10519947" y="4592186"/>
                </a:lnTo>
                <a:lnTo>
                  <a:pt x="0" y="4592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7151" y="2397885"/>
            <a:ext cx="9478062" cy="82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5799">
                <a:solidFill>
                  <a:srgbClr val="302C2C"/>
                </a:solidFill>
                <a:latin typeface="JetBrains Mono Medium"/>
              </a:rPr>
              <a:t>Desarrollo Matemático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name="Freeform 4" id="4"/>
            <p:cNvSpPr/>
            <p:nvPr/>
          </p:nvSpPr>
          <p:spPr>
            <a:xfrm flipH="false" flipV="false"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471383">
              <a:off x="3842539" y="12357376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r="r" b="b" t="t" l="l"/>
              <a:pathLst>
                <a:path h="10580473" w="6928218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6446498" y="12788454"/>
              <a:ext cx="710932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109323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6816045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7713424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18968" y="1028700"/>
            <a:ext cx="20015635" cy="8229600"/>
            <a:chOff x="0" y="0"/>
            <a:chExt cx="5271608" cy="21674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71608" cy="2167467"/>
            </a:xfrm>
            <a:custGeom>
              <a:avLst/>
              <a:gdLst/>
              <a:ahLst/>
              <a:cxnLst/>
              <a:rect r="r" b="b" t="t" l="l"/>
              <a:pathLst>
                <a:path h="2167467" w="5271608">
                  <a:moveTo>
                    <a:pt x="0" y="0"/>
                  </a:moveTo>
                  <a:lnTo>
                    <a:pt x="5271608" y="0"/>
                  </a:lnTo>
                  <a:lnTo>
                    <a:pt x="5271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271608" cy="221509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410689" y="1926903"/>
            <a:ext cx="12010601" cy="1769582"/>
          </a:xfrm>
          <a:custGeom>
            <a:avLst/>
            <a:gdLst/>
            <a:ahLst/>
            <a:cxnLst/>
            <a:rect r="r" b="b" t="t" l="l"/>
            <a:pathLst>
              <a:path h="1769582" w="12010601">
                <a:moveTo>
                  <a:pt x="0" y="0"/>
                </a:moveTo>
                <a:lnTo>
                  <a:pt x="12010601" y="0"/>
                </a:lnTo>
                <a:lnTo>
                  <a:pt x="12010601" y="1769582"/>
                </a:lnTo>
                <a:lnTo>
                  <a:pt x="0" y="176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9834" r="0" b="-8862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87855" y="4064327"/>
            <a:ext cx="10512291" cy="4714937"/>
          </a:xfrm>
          <a:custGeom>
            <a:avLst/>
            <a:gdLst/>
            <a:ahLst/>
            <a:cxnLst/>
            <a:rect r="r" b="b" t="t" l="l"/>
            <a:pathLst>
              <a:path h="4714937" w="10512291">
                <a:moveTo>
                  <a:pt x="0" y="0"/>
                </a:moveTo>
                <a:lnTo>
                  <a:pt x="10512290" y="0"/>
                </a:lnTo>
                <a:lnTo>
                  <a:pt x="10512290" y="4714937"/>
                </a:lnTo>
                <a:lnTo>
                  <a:pt x="0" y="4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7151" y="2397885"/>
            <a:ext cx="9478062" cy="82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5799">
                <a:solidFill>
                  <a:srgbClr val="302C2C"/>
                </a:solidFill>
                <a:latin typeface="JetBrains Mono Medium"/>
              </a:rPr>
              <a:t>Desarrollo Matemático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887876">
            <a:off x="1739775" y="-4096509"/>
            <a:ext cx="24602617" cy="18188710"/>
            <a:chOff x="0" y="0"/>
            <a:chExt cx="32803489" cy="24251613"/>
          </a:xfrm>
        </p:grpSpPr>
        <p:sp>
          <p:nvSpPr>
            <p:cNvPr name="Freeform 4" id="4"/>
            <p:cNvSpPr/>
            <p:nvPr/>
          </p:nvSpPr>
          <p:spPr>
            <a:xfrm flipH="false" flipV="false" rot="4971899">
              <a:off x="8445286" y="3673934"/>
              <a:ext cx="8453938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8453938">
                  <a:moveTo>
                    <a:pt x="0" y="0"/>
                  </a:moveTo>
                  <a:lnTo>
                    <a:pt x="8453938" y="0"/>
                  </a:lnTo>
                  <a:lnTo>
                    <a:pt x="8453938" y="13609560"/>
                  </a:lnTo>
                  <a:lnTo>
                    <a:pt x="0" y="13609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471383">
              <a:off x="4403170" y="8008518"/>
              <a:ext cx="8817691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8817691">
                  <a:moveTo>
                    <a:pt x="8817691" y="0"/>
                  </a:moveTo>
                  <a:lnTo>
                    <a:pt x="0" y="0"/>
                  </a:lnTo>
                  <a:lnTo>
                    <a:pt x="0" y="13609559"/>
                  </a:lnTo>
                  <a:lnTo>
                    <a:pt x="8817691" y="13609559"/>
                  </a:lnTo>
                  <a:lnTo>
                    <a:pt x="8817691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805689">
              <a:off x="16656983" y="1068626"/>
              <a:ext cx="8817691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8817691">
                  <a:moveTo>
                    <a:pt x="0" y="0"/>
                  </a:moveTo>
                  <a:lnTo>
                    <a:pt x="8817691" y="0"/>
                  </a:lnTo>
                  <a:lnTo>
                    <a:pt x="8817691" y="13609560"/>
                  </a:lnTo>
                  <a:lnTo>
                    <a:pt x="0" y="13609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167131">
              <a:off x="3527423" y="1311928"/>
              <a:ext cx="8593066" cy="13122956"/>
            </a:xfrm>
            <a:custGeom>
              <a:avLst/>
              <a:gdLst/>
              <a:ahLst/>
              <a:cxnLst/>
              <a:rect r="r" b="b" t="t" l="l"/>
              <a:pathLst>
                <a:path h="13122956" w="8593066">
                  <a:moveTo>
                    <a:pt x="0" y="0"/>
                  </a:moveTo>
                  <a:lnTo>
                    <a:pt x="8593065" y="0"/>
                  </a:lnTo>
                  <a:lnTo>
                    <a:pt x="8593065" y="13122956"/>
                  </a:lnTo>
                  <a:lnTo>
                    <a:pt x="0" y="13122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700000">
              <a:off x="19058203" y="8713378"/>
              <a:ext cx="9566957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9566957">
                  <a:moveTo>
                    <a:pt x="0" y="0"/>
                  </a:moveTo>
                  <a:lnTo>
                    <a:pt x="9566957" y="0"/>
                  </a:lnTo>
                  <a:lnTo>
                    <a:pt x="9566957" y="13609559"/>
                  </a:lnTo>
                  <a:lnTo>
                    <a:pt x="0" y="1360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-1471383">
              <a:off x="17484928" y="9425951"/>
              <a:ext cx="8817691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8817691">
                  <a:moveTo>
                    <a:pt x="8817691" y="0"/>
                  </a:moveTo>
                  <a:lnTo>
                    <a:pt x="0" y="0"/>
                  </a:lnTo>
                  <a:lnTo>
                    <a:pt x="0" y="13609559"/>
                  </a:lnTo>
                  <a:lnTo>
                    <a:pt x="8817691" y="13609559"/>
                  </a:lnTo>
                  <a:lnTo>
                    <a:pt x="8817691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4971899">
              <a:off x="8861299" y="8942032"/>
              <a:ext cx="8453938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8453938">
                  <a:moveTo>
                    <a:pt x="0" y="0"/>
                  </a:moveTo>
                  <a:lnTo>
                    <a:pt x="8453938" y="0"/>
                  </a:lnTo>
                  <a:lnTo>
                    <a:pt x="8453938" y="13609559"/>
                  </a:lnTo>
                  <a:lnTo>
                    <a:pt x="0" y="1360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7232626">
              <a:off x="19728507" y="3145187"/>
              <a:ext cx="9566957" cy="13609559"/>
            </a:xfrm>
            <a:custGeom>
              <a:avLst/>
              <a:gdLst/>
              <a:ahLst/>
              <a:cxnLst/>
              <a:rect r="r" b="b" t="t" l="l"/>
              <a:pathLst>
                <a:path h="13609559" w="9566957">
                  <a:moveTo>
                    <a:pt x="0" y="0"/>
                  </a:moveTo>
                  <a:lnTo>
                    <a:pt x="9566957" y="0"/>
                  </a:lnTo>
                  <a:lnTo>
                    <a:pt x="9566957" y="13609559"/>
                  </a:lnTo>
                  <a:lnTo>
                    <a:pt x="0" y="1360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853925" y="-201774"/>
            <a:ext cx="11592989" cy="11296604"/>
            <a:chOff x="0" y="0"/>
            <a:chExt cx="3053297" cy="29752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53297" cy="2975237"/>
            </a:xfrm>
            <a:custGeom>
              <a:avLst/>
              <a:gdLst/>
              <a:ahLst/>
              <a:cxnLst/>
              <a:rect r="r" b="b" t="t" l="l"/>
              <a:pathLst>
                <a:path h="2975237" w="3053297">
                  <a:moveTo>
                    <a:pt x="0" y="0"/>
                  </a:moveTo>
                  <a:lnTo>
                    <a:pt x="3053297" y="0"/>
                  </a:lnTo>
                  <a:lnTo>
                    <a:pt x="3053297" y="2975237"/>
                  </a:lnTo>
                  <a:lnTo>
                    <a:pt x="0" y="297523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053297" cy="302286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72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25403" y="1028700"/>
            <a:ext cx="7780892" cy="1899195"/>
          </a:xfrm>
          <a:custGeom>
            <a:avLst/>
            <a:gdLst/>
            <a:ahLst/>
            <a:cxnLst/>
            <a:rect r="r" b="b" t="t" l="l"/>
            <a:pathLst>
              <a:path h="1899195" w="7780892">
                <a:moveTo>
                  <a:pt x="0" y="0"/>
                </a:moveTo>
                <a:lnTo>
                  <a:pt x="7780892" y="0"/>
                </a:lnTo>
                <a:lnTo>
                  <a:pt x="7780892" y="1899195"/>
                </a:lnTo>
                <a:lnTo>
                  <a:pt x="0" y="1899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</a:blip>
            <a:stretch>
              <a:fillRect l="-490" t="0" r="0" b="-138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96118" y="3162994"/>
            <a:ext cx="6579828" cy="6749883"/>
          </a:xfrm>
          <a:custGeom>
            <a:avLst/>
            <a:gdLst/>
            <a:ahLst/>
            <a:cxnLst/>
            <a:rect r="r" b="b" t="t" l="l"/>
            <a:pathLst>
              <a:path h="6749883" w="6579828">
                <a:moveTo>
                  <a:pt x="0" y="0"/>
                </a:moveTo>
                <a:lnTo>
                  <a:pt x="6579828" y="0"/>
                </a:lnTo>
                <a:lnTo>
                  <a:pt x="6579828" y="6749883"/>
                </a:lnTo>
                <a:lnTo>
                  <a:pt x="0" y="6749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73691" y="1729661"/>
            <a:ext cx="7424681" cy="67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900">
                <a:solidFill>
                  <a:srgbClr val="F6F4F1"/>
                </a:solidFill>
                <a:latin typeface="JetBrains Mono Ultra-Bold"/>
              </a:rPr>
              <a:t>Ejecución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DAGIjzfmyBs</dc:identifier>
  <dcterms:modified xsi:type="dcterms:W3CDTF">2011-08-01T06:04:30Z</dcterms:modified>
  <cp:revision>1</cp:revision>
  <dc:title>Presentación Diapositivas Plan de Viaje de Vacaciones Scrapbook Beige y Verde</dc:title>
</cp:coreProperties>
</file>